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49"/>
  </p:handoutMasterIdLst>
  <p:sldIdLst>
    <p:sldId id="5462" r:id="rId3"/>
    <p:sldId id="5887" r:id="rId5"/>
    <p:sldId id="5847" r:id="rId6"/>
    <p:sldId id="5888" r:id="rId7"/>
    <p:sldId id="5843" r:id="rId8"/>
    <p:sldId id="5852" r:id="rId9"/>
    <p:sldId id="5889" r:id="rId10"/>
    <p:sldId id="5890" r:id="rId11"/>
    <p:sldId id="5867" r:id="rId12"/>
    <p:sldId id="5892" r:id="rId13"/>
    <p:sldId id="5891" r:id="rId14"/>
    <p:sldId id="5893" r:id="rId15"/>
    <p:sldId id="5864" r:id="rId16"/>
    <p:sldId id="5861" r:id="rId17"/>
    <p:sldId id="5894" r:id="rId18"/>
    <p:sldId id="5895" r:id="rId19"/>
    <p:sldId id="5896" r:id="rId20"/>
    <p:sldId id="5897" r:id="rId21"/>
    <p:sldId id="5898" r:id="rId22"/>
    <p:sldId id="5899" r:id="rId23"/>
    <p:sldId id="5900" r:id="rId24"/>
    <p:sldId id="5901" r:id="rId25"/>
    <p:sldId id="5902" r:id="rId26"/>
    <p:sldId id="5903" r:id="rId27"/>
    <p:sldId id="5904" r:id="rId28"/>
    <p:sldId id="5858" r:id="rId29"/>
    <p:sldId id="5905" r:id="rId30"/>
    <p:sldId id="5851" r:id="rId31"/>
    <p:sldId id="5869" r:id="rId32"/>
    <p:sldId id="5928" r:id="rId33"/>
    <p:sldId id="5943" r:id="rId34"/>
    <p:sldId id="5944" r:id="rId35"/>
    <p:sldId id="5945" r:id="rId36"/>
    <p:sldId id="5946" r:id="rId37"/>
    <p:sldId id="5948" r:id="rId38"/>
    <p:sldId id="5947" r:id="rId39"/>
    <p:sldId id="5949" r:id="rId40"/>
    <p:sldId id="5860" r:id="rId41"/>
    <p:sldId id="5950" r:id="rId42"/>
    <p:sldId id="5951" r:id="rId43"/>
    <p:sldId id="5868" r:id="rId44"/>
    <p:sldId id="5952" r:id="rId45"/>
    <p:sldId id="5953" r:id="rId46"/>
    <p:sldId id="5859" r:id="rId47"/>
    <p:sldId id="5842" r:id="rId4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3" autoAdjust="0"/>
    <p:restoredTop sz="95394" autoAdjust="0"/>
  </p:normalViewPr>
  <p:slideViewPr>
    <p:cSldViewPr>
      <p:cViewPr>
        <p:scale>
          <a:sx n="100" d="100"/>
          <a:sy n="100" d="100"/>
        </p:scale>
        <p:origin x="-810" y="-204"/>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dLbls>
            <c:delete val="1"/>
          </c:dLbls>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dLbls>
            <c:delete val="1"/>
          </c:dLbls>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dLbls>
            <c:delete val="1"/>
          </c:dLbls>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dLbls>
            <c:delete val="1"/>
          </c:dLbls>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10697472"/>
        <c:axId val="110719744"/>
      </c:areaChart>
      <c:catAx>
        <c:axId val="110697472"/>
        <c:scaling>
          <c:orientation val="minMax"/>
        </c:scaling>
        <c:delete val="1"/>
        <c:axPos val="b"/>
        <c:numFmt formatCode="m/d/yyyy" sourceLinked="1"/>
        <c:majorTickMark val="out"/>
        <c:minorTickMark val="none"/>
        <c:tickLblPos val="none"/>
        <c:txPr>
          <a:bodyPr rot="-60000000" spcFirstLastPara="0" vertOverflow="ellipsis" vert="horz" wrap="square" anchor="ctr" anchorCtr="1"/>
          <a:lstStyle/>
          <a:p>
            <a:pPr>
              <a:defRPr lang="zh-CN" sz="1800"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p>
        </c:txPr>
        <c:crossAx val="110719744"/>
        <c:crosses val="autoZero"/>
        <c:auto val="1"/>
        <c:lblAlgn val="ctr"/>
        <c:lblOffset val="100"/>
        <c:noMultiLvlLbl val="1"/>
      </c:catAx>
      <c:valAx>
        <c:axId val="110719744"/>
        <c:scaling>
          <c:orientation val="minMax"/>
        </c:scaling>
        <c:delete val="1"/>
        <c:axPos val="l"/>
        <c:numFmt formatCode="General" sourceLinked="1"/>
        <c:majorTickMark val="out"/>
        <c:minorTickMark val="none"/>
        <c:tickLblPos val="none"/>
        <c:txPr>
          <a:bodyPr rot="-60000000" spcFirstLastPara="0" vertOverflow="ellipsis" vert="horz" wrap="square" anchor="ctr" anchorCtr="1"/>
          <a:lstStyle/>
          <a:p>
            <a:pPr>
              <a:defRPr lang="zh-CN" sz="1800"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p>
        </c:txPr>
        <c:crossAx val="110697472"/>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3.xml"/><Relationship Id="rId14" Type="http://schemas.openxmlformats.org/officeDocument/2006/relationships/slideLayout" Target="../slideLayouts/slideLayout1.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image" Target="../media/image7.jpeg"/><Relationship Id="rId1" Type="http://schemas.openxmlformats.org/officeDocument/2006/relationships/image" Target="../media/image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1" cstate="print">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endParaRPr lang="en-US" sz="5400" dirty="0">
              <a:solidFill>
                <a:schemeClr val="accent3"/>
              </a:solidFill>
              <a:latin typeface="Impact" panose="020B0806030902050204" pitchFamily="34" charset="0"/>
              <a:sym typeface="Arial" panose="020B0604020202020204" pitchFamily="34" charset="0"/>
            </a:endParaRP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endParaRPr lang="en-US" sz="5400" dirty="0">
              <a:solidFill>
                <a:schemeClr val="accent4"/>
              </a:solidFill>
              <a:latin typeface="Impact" panose="020B0806030902050204" pitchFamily="34" charset="0"/>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p>
                      <a:pPr>
                        <a:buNone/>
                      </a:pPr>
                      <a:r>
                        <a:rPr lang="zh-CN" altLang="en-US" sz="2000">
                          <a:latin typeface="宋体" panose="02010600030101010101" pitchFamily="2" charset="-122"/>
                          <a:ea typeface="宋体" panose="02010600030101010101" pitchFamily="2" charset="-122"/>
                        </a:rPr>
                        <a:t>项目文件</a:t>
                      </a:r>
                      <a:endParaRPr lang="zh-CN" altLang="en-US" sz="2000">
                        <a:latin typeface="宋体" panose="02010600030101010101" pitchFamily="2" charset="-122"/>
                        <a:ea typeface="宋体" panose="02010600030101010101" pitchFamily="2" charset="-122"/>
                      </a:endParaRPr>
                    </a:p>
                  </a:txBody>
                  <a:tcPr/>
                </a:tc>
                <a:tc>
                  <a:txBody>
                    <a:bodyPr/>
                    <a:p>
                      <a:pPr>
                        <a:buNone/>
                      </a:pPr>
                      <a:r>
                        <a:rPr lang="zh-CN" altLang="en-US" sz="2000">
                          <a:latin typeface="宋体" panose="02010600030101010101" pitchFamily="2" charset="-122"/>
                          <a:ea typeface="宋体" panose="02010600030101010101" pitchFamily="2" charset="-122"/>
                        </a:rPr>
                        <a:t>验收标准</a:t>
                      </a:r>
                      <a:endParaRPr lang="zh-CN" altLang="en-US" sz="2000">
                        <a:latin typeface="宋体" panose="02010600030101010101" pitchFamily="2" charset="-122"/>
                        <a:ea typeface="宋体" panose="02010600030101010101" pitchFamily="2" charset="-122"/>
                      </a:endParaRPr>
                    </a:p>
                  </a:txBody>
                  <a:tcPr/>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86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86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86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861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34925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endPar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endPar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endPar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endPar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endPar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endPar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endPar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endPar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2294255" y="1290320"/>
            <a:ext cx="6271895" cy="398780"/>
          </a:xfrm>
          <a:prstGeom prst="rect">
            <a:avLst/>
          </a:prstGeom>
          <a:noFill/>
        </p:spPr>
        <p:txBody>
          <a:bodyPr wrap="square" rtlCol="0">
            <a:spAutoFit/>
          </a:bodyPr>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endParaRPr lang="en-US" altLang="zh-CN" sz="2000" dirty="0" smtClean="0">
              <a:solidFill>
                <a:schemeClr val="tx1"/>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1638935" y="6066155"/>
            <a:ext cx="5372735" cy="368300"/>
          </a:xfrm>
          <a:prstGeom prst="rect">
            <a:avLst/>
          </a:prstGeom>
          <a:noFill/>
        </p:spPr>
        <p:txBody>
          <a:bodyPr wrap="square" rtlCol="0">
            <a:spAutoFit/>
          </a:bodyPr>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endParaRPr lang="en-US" altLang="zh-CN" sz="1800" dirty="0" smtClean="0">
              <a:solidFill>
                <a:schemeClr val="tx1"/>
              </a:solidFill>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endPar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endPar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endParaRPr lang="en-US" alt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endPar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endPar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endPar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endPar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endPar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表格 2"/>
          <p:cNvGraphicFramePr/>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姓名</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100012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40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906438950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401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597800183</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337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1345966165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464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137873164</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337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1040050116</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337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endParaRPr lang="en-US" altLang="zh-CN"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401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endParaRPr lang="en-US" altLang="zh-CN"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100076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3375">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endParaRPr lang="en-US" altLang="zh-CN"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r h="334010">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endParaRPr lang="en-US" altLang="zh-CN"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vert="horz"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endPar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endPar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76" name="" r:id="rId1" imgW="6239510" imgH="4765040" progId="Visio.Drawing.11">
                  <p:embed/>
                </p:oleObj>
              </mc:Choice>
              <mc:Fallback>
                <p:oleObj name="" r:id="rId1" imgW="6239510" imgH="4765040" progId="Visio.Drawing.11">
                  <p:embed/>
                  <p:pic>
                    <p:nvPicPr>
                      <p:cNvPr id="0" name="图片 3075"/>
                      <p:cNvPicPr/>
                      <p:nvPr/>
                    </p:nvPicPr>
                    <p:blipFill>
                      <a:blip r:embed="rId2"/>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endPar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6" name="表格 5"/>
          <p:cNvGraphicFramePr/>
          <p:nvPr/>
        </p:nvGraphicFramePr>
        <p:xfrm>
          <a:off x="1814830" y="1022985"/>
          <a:ext cx="9228455" cy="5971540"/>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270760">
                <a:tc>
                  <a:txBody>
                    <a:bodyPr/>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负责项目的整体规划和管理；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负责项目计划的制定和维护；</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负责资源的分配和协调活动；</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负责项目的跟踪和管理；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参与项目技术评审和阶段评审；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对项目工作产品的最终质量负责。</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1173480">
                <a:tc>
                  <a:txBody>
                    <a:bodyPr/>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负责项目的需求调研；</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负责编写用户需求说明书；</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参与项目技术评审和阶段性评审。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624840">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1447800">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6" name="表格 5"/>
          <p:cNvGraphicFramePr/>
          <p:nvPr/>
        </p:nvGraphicFramePr>
        <p:xfrm>
          <a:off x="1557020" y="1006475"/>
          <a:ext cx="9745345" cy="5643245"/>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821055">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424815">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274320">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6" name="表格 5"/>
          <p:cNvGraphicFramePr/>
          <p:nvPr/>
        </p:nvGraphicFramePr>
        <p:xfrm>
          <a:off x="1557020" y="1006475"/>
          <a:ext cx="9745345" cy="5643245"/>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821055">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424815">
                <a:tc>
                  <a:txBody>
                    <a:bodyPr/>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r h="274320">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266700" marR="0" marT="76200" marB="1" vert="horz"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endPar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endPar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endPar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endPar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87884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58674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400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337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337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400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337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400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337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29337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r h="58737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ctr"/>
                </a:tc>
              </a:tr>
            </a:tbl>
          </a:graphicData>
        </a:graphic>
      </p:graphicFrame>
      <p:graphicFrame>
        <p:nvGraphicFramePr>
          <p:cNvPr id="4" name="对象 3">
            <a:hlinkClick r:id="" action="ppaction://ole?verb="/>
          </p:cNvPr>
          <p:cNvGraphicFramePr>
            <a:graphicFrameLocks noChangeAspect="1"/>
          </p:cNvGraphicFramePr>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1" imgW="971550" imgH="800100" progId="MSProject.Project.9">
                  <p:embed/>
                </p:oleObj>
              </mc:Choice>
              <mc:Fallback>
                <p:oleObj name="" showAsIcon="1" r:id="rId1" imgW="971550" imgH="800100" progId="MSProject.Project.9">
                  <p:embed/>
                  <p:pic>
                    <p:nvPicPr>
                      <p:cNvPr id="0" name="图片 1025"/>
                      <p:cNvPicPr/>
                      <p:nvPr/>
                    </p:nvPicPr>
                    <p:blipFill>
                      <a:blip r:embed="rId2"/>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endPar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endPar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995680"/>
          <a:ext cx="8575040" cy="5102225"/>
        </p:xfrm>
        <a:graphic>
          <a:graphicData uri="http://schemas.openxmlformats.org/drawingml/2006/table">
            <a:tbl>
              <a:tblPr firstRow="1" bandRow="1">
                <a:tableStyleId>{5C22544A-7EE6-4342-B048-85BDC9FD1C3A}</a:tableStyleId>
              </a:tblPr>
              <a:tblGrid>
                <a:gridCol w="1149350"/>
                <a:gridCol w="7425690"/>
              </a:tblGrid>
              <a:tr h="38036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225298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编写项目</a:t>
                      </a:r>
                      <a:r>
                        <a:rPr lang="zh-CN" altLang="en-US" sz="1800" b="0">
                          <a:latin typeface="Times New Roman" panose="02020603050405020304" charset="0"/>
                          <a:cs typeface="Times New Roman" panose="02020603050405020304" charset="0"/>
                        </a:rPr>
                        <a:t>视图与范围；</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a:latin typeface="Times New Roman" panose="02020603050405020304" charset="0"/>
                          <a:cs typeface="Times New Roman" panose="02020603050405020304" charset="0"/>
                        </a:rPr>
                        <a:t>过程；</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用户群</a:t>
                      </a:r>
                      <a:r>
                        <a:rPr lang="zh-CN" altLang="en-US" sz="1800" b="0">
                          <a:latin typeface="Times New Roman" panose="02020603050405020304" charset="0"/>
                          <a:cs typeface="Times New Roman" panose="02020603050405020304" charset="0"/>
                        </a:rPr>
                        <a:t>分类；</a:t>
                      </a:r>
                      <a:r>
                        <a:rPr lang="zh-CN" altLang="en-US" sz="1800" b="0">
                          <a:latin typeface="宋体" panose="02010600030101010101" pitchFamily="2" charset="-122"/>
                          <a:ea typeface="宋体" panose="02010600030101010101" pitchFamily="2" charset="-122"/>
                          <a:cs typeface="宋体" panose="02010600030101010101" pitchFamily="2" charset="-122"/>
                        </a:rPr>
                        <a:t>选择</a:t>
                      </a:r>
                      <a:r>
                        <a:rPr lang="zh-CN" altLang="en-US" sz="1800" b="0">
                          <a:latin typeface="Times New Roman" panose="02020603050405020304" charset="0"/>
                          <a:cs typeface="Times New Roman" panose="02020603050405020304" charset="0"/>
                        </a:rPr>
                        <a:t>产品代表；</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建立核心队伍；确定使用实例；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召开</a:t>
                      </a:r>
                      <a:r>
                        <a:rPr lang="zh-CN" altLang="en-US" sz="1800" b="0">
                          <a:latin typeface="Times New Roman" panose="02020603050405020304" charset="0"/>
                          <a:cs typeface="Times New Roman" panose="02020603050405020304" charset="0"/>
                        </a:rPr>
                        <a:t>应用程序开发联系会议；</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用户工作流程；</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确定质量</a:t>
                      </a:r>
                      <a:r>
                        <a:rPr lang="zh-CN" altLang="en-US" sz="1800" b="0">
                          <a:latin typeface="Times New Roman" panose="02020603050405020304" charset="0"/>
                          <a:cs typeface="Times New Roman" panose="02020603050405020304" charset="0"/>
                        </a:rPr>
                        <a:t>属性；</a:t>
                      </a:r>
                      <a:r>
                        <a:rPr lang="zh-CN" altLang="en-US" sz="1800" b="0">
                          <a:latin typeface="宋体" panose="02010600030101010101" pitchFamily="2" charset="-122"/>
                          <a:ea typeface="宋体" panose="02010600030101010101" pitchFamily="2" charset="-122"/>
                          <a:cs typeface="宋体" panose="02010600030101010101" pitchFamily="2" charset="-122"/>
                        </a:rPr>
                        <a:t>检查问题报告；</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需求重用；</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05854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endParaRPr lang="zh-CN" altLang="en-US" sz="1800" b="0">
                        <a:latin typeface="Times New Roman" panose="02020603050405020304" charset="0"/>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37160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995680"/>
          <a:ext cx="8575040" cy="2571750"/>
        </p:xfrm>
        <a:graphic>
          <a:graphicData uri="http://schemas.openxmlformats.org/drawingml/2006/table">
            <a:tbl>
              <a:tblPr firstRow="1" bandRow="1">
                <a:tableStyleId>{5C22544A-7EE6-4342-B048-85BDC9FD1C3A}</a:tableStyleId>
              </a:tblPr>
              <a:tblGrid>
                <a:gridCol w="1482725"/>
                <a:gridCol w="7092315"/>
              </a:tblGrid>
              <a:tr h="38036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13284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05854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endPar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endPar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endPar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endPar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endPar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endPar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endPar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endPar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endPar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1"/>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2"/>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3"/>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4"/>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5"/>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6"/>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7"/>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8"/>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9"/>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0"/>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1"/>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2"/>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1354455"/>
          <a:ext cx="8575040" cy="2571750"/>
        </p:xfrm>
        <a:graphic>
          <a:graphicData uri="http://schemas.openxmlformats.org/drawingml/2006/table">
            <a:tbl>
              <a:tblPr firstRow="1" bandRow="1">
                <a:tableStyleId>{5C22544A-7EE6-4342-B048-85BDC9FD1C3A}</a:tableStyleId>
              </a:tblPr>
              <a:tblGrid>
                <a:gridCol w="2021205"/>
                <a:gridCol w="6553835"/>
              </a:tblGrid>
              <a:tr h="38036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132840">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r h="105854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1354455"/>
          <a:ext cx="8575040" cy="5750560"/>
        </p:xfrm>
        <a:graphic>
          <a:graphicData uri="http://schemas.openxmlformats.org/drawingml/2006/table">
            <a:tbl>
              <a:tblPr firstRow="1" bandRow="1">
                <a:tableStyleId>{5C22544A-7EE6-4342-B048-85BDC9FD1C3A}</a:tableStyleId>
              </a:tblPr>
              <a:tblGrid>
                <a:gridCol w="2656840"/>
                <a:gridCol w="5918200"/>
              </a:tblGrid>
              <a:tr h="38036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132840">
                <a:tc>
                  <a:txBody>
                    <a:bodyPr/>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r h="1058545">
                <a:tc>
                  <a:txBody>
                    <a:bodyPr/>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r h="1058545">
                <a:tc>
                  <a:txBody>
                    <a:bodyPr/>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endParaRPr lang="zh-CN" altLang="en-US" sz="1800" b="0">
                        <a:latin typeface="宋体" panose="02010600030101010101" pitchFamily="2" charset="-122"/>
                        <a:ea typeface="宋体" panose="02010600030101010101" pitchFamily="2" charset="-122"/>
                        <a:cs typeface="Times New Roman" panose="02020603050405020304" charset="0"/>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1354455"/>
          <a:ext cx="8575040" cy="5750560"/>
        </p:xfrm>
        <a:graphic>
          <a:graphicData uri="http://schemas.openxmlformats.org/drawingml/2006/table">
            <a:tbl>
              <a:tblPr firstRow="1" bandRow="1">
                <a:tableStyleId>{5C22544A-7EE6-4342-B048-85BDC9FD1C3A}</a:tableStyleId>
              </a:tblPr>
              <a:tblGrid>
                <a:gridCol w="2656840"/>
                <a:gridCol w="5918200"/>
              </a:tblGrid>
              <a:tr h="380365">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1132840">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r h="105854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endParaRPr lang="zh-CN" altLang="en-US" sz="1800" b="0">
                        <a:latin typeface="宋体" panose="02010600030101010101" pitchFamily="2" charset="-122"/>
                        <a:ea typeface="宋体" panose="02010600030101010101" pitchFamily="2" charset="-122"/>
                        <a:cs typeface="宋体" panose="02010600030101010101" pitchFamily="2" charset="-122"/>
                      </a:endParaRP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57150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endPar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r>
              <a:tr h="63944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项目经理用户杨枨老师、侯宏仑老师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30530">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29260">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29260">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2989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2862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r h="428625">
                <a:tc>
                  <a:txBody>
                    <a:bodyPr/>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tc>
                <a:tc>
                  <a:txBody>
                    <a:bodyPr/>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c>
                  <a:txBody>
                    <a:bodyPr/>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endPar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endPar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endPar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endPar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endPar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3899345" y="697498"/>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endPar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endPar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endPar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63"/>
          <p:cNvSpPr/>
          <p:nvPr/>
        </p:nvSpPr>
        <p:spPr>
          <a:xfrm>
            <a:off x="7083425" y="728345"/>
            <a:ext cx="4879340" cy="307340"/>
          </a:xfrm>
          <a:prstGeom prst="rect">
            <a:avLst/>
          </a:prstGeom>
        </p:spPr>
        <p:txBody>
          <a:bodyPr wrap="square" lIns="0" tIns="0" rIns="0" bIns="0">
            <a:spAutoFit/>
          </a:bodyPr>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endPar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endPar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endPar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endPar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endPar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indent="508000" algn="l">
              <a:lnSpc>
                <a:spcPct val="100000"/>
              </a:lnSpc>
              <a:extLst>
                <a:ext uri="{35155182-B16C-46BC-9424-99874614C6A1}">
                  <wpsdc:indentchar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endPar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endPar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endPar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8" name="图片占位符 7" descr="C:\Users\佩强\Pictures\61R5DW5IN97O.jpg61R5DW5IN97O"/>
          <p:cNvPicPr>
            <a:picLocks noGrp="1" noChangeAspect="1"/>
          </p:cNvPicPr>
          <p:nvPr>
            <p:ph type="pic" sz="quarter" idx="13"/>
          </p:nvPr>
        </p:nvPicPr>
        <p:blipFill>
          <a:blip r:embed="rId1"/>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endPar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endPar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endPar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endPar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endPar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endPar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endPar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endPar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endPar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endPar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endPar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endPar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endPar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endPar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1"/>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endPar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2"/>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3"/>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4"/>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5"/>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6"/>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7"/>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8"/>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endPar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9"/>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0"/>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1"/>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endPar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endPar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endPar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endPar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endPar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39"/>
          <p:cNvSpPr txBox="1"/>
          <p:nvPr/>
        </p:nvSpPr>
        <p:spPr>
          <a:xfrm>
            <a:off x="956945" y="1096010"/>
            <a:ext cx="5857240" cy="368935"/>
          </a:xfrm>
          <a:prstGeom prst="rect">
            <a:avLst/>
          </a:prstGeom>
          <a:noFill/>
        </p:spPr>
        <p:txBody>
          <a:bodyPr wrap="square" lIns="0" tIns="0" rIns="0" bIns="0" rtlCol="0">
            <a:spAutoFit/>
          </a:bodyPr>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endPar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endPar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endPar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endPar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endPar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endPar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1"/>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52227" y="2840989"/>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小组成员-朱秉：干系人分析及版本控制。</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endPar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1" cstate="print">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endPar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endPar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endParaRPr lang="zh-CN" altLang="en-US"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endParaRPr lang="en-US" sz="5400" dirty="0">
              <a:solidFill>
                <a:schemeClr val="accent3"/>
              </a:solidFill>
              <a:latin typeface="Impact" panose="020B0806030902050204" pitchFamily="34" charset="0"/>
              <a:sym typeface="Arial" panose="020B0604020202020204" pitchFamily="34" charset="0"/>
            </a:endParaRP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endParaRPr lang="en-US" sz="5400" dirty="0">
              <a:solidFill>
                <a:schemeClr val="accent4"/>
              </a:solidFill>
              <a:latin typeface="Impact" panose="020B0806030902050204" pitchFamily="34" charset="0"/>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endPar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endPar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ChangeAspect="1"/>
          </p:cNvPicPr>
          <p:nvPr>
            <p:ph type="pic" sz="quarter" idx="10"/>
          </p:nvPr>
        </p:nvPicPr>
        <p:blipFill>
          <a:blip r:embed="rId1"/>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endPar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endPar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endPar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ChangeAspect="1"/>
          </p:cNvPicPr>
          <p:nvPr>
            <p:ph type="pic" sz="quarter" idx="10"/>
          </p:nvPr>
        </p:nvPicPr>
        <p:blipFill>
          <a:blip r:embed="rId1"/>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endPar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endPar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endPar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endPar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7" name="表格 6"/>
          <p:cNvGraphicFramePr/>
          <p:nvPr/>
        </p:nvGraphicFramePr>
        <p:xfrm>
          <a:off x="6836410" y="459105"/>
          <a:ext cx="4458970" cy="1754505"/>
        </p:xfrm>
        <a:graphic>
          <a:graphicData uri="http://schemas.openxmlformats.org/drawingml/2006/table">
            <a:tbl>
              <a:tblPr firstRow="1" bandRow="1">
                <a:tableStyleId>{5C22544A-7EE6-4342-B048-85BDC9FD1C3A}</a:tableStyleId>
              </a:tblPr>
              <a:tblGrid>
                <a:gridCol w="2229485"/>
                <a:gridCol w="2229485"/>
              </a:tblGrid>
              <a:tr h="29083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姓名</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r h="29083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r h="30480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r h="29146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r h="290830">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r h="299085">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c>
                  <a:txBody>
                    <a:bodyPr/>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b"/>
                </a:tc>
              </a:tr>
            </a:tbl>
          </a:graphicData>
        </a:graphic>
      </p:graphicFrame>
      <p:graphicFrame>
        <p:nvGraphicFramePr>
          <p:cNvPr id="10" name="表格 9"/>
          <p:cNvGraphicFramePr/>
          <p:nvPr/>
        </p:nvGraphicFramePr>
        <p:xfrm>
          <a:off x="6835775" y="2458720"/>
          <a:ext cx="4460240" cy="4572000"/>
        </p:xfrm>
        <a:graphic>
          <a:graphicData uri="http://schemas.openxmlformats.org/drawingml/2006/table">
            <a:tbl>
              <a:tblPr firstRow="1" bandRow="1">
                <a:tableStyleId>{BDBED569-4797-4DF1-A0F4-6AAB3CD982D8}</a:tableStyleId>
              </a:tblPr>
              <a:tblGrid>
                <a:gridCol w="4460240"/>
              </a:tblGrid>
              <a:tr h="304800">
                <a:tc>
                  <a:txBody>
                    <a:bodyPr/>
                    <a:p>
                      <a:pPr algn="l">
                        <a:buNone/>
                      </a:pPr>
                      <a:r>
                        <a:rPr lang="en-US" altLang="zh-CN" sz="2000" b="0"/>
                        <a:t>《项目章程》</a:t>
                      </a:r>
                      <a:endParaRPr lang="en-US" altLang="zh-CN" sz="2000" b="0"/>
                    </a:p>
                  </a:txBody>
                  <a:tcPr marL="0" marR="0" marT="0" marB="1" vert="horz" anchor="t"/>
                </a:tc>
              </a:tr>
              <a:tr h="304800">
                <a:tc>
                  <a:txBody>
                    <a:bodyPr/>
                    <a:p>
                      <a:pPr indent="0">
                        <a:buNone/>
                      </a:pPr>
                      <a:r>
                        <a:rPr lang="en-US" altLang="zh-CN" sz="2000"/>
                        <a:t>《</a:t>
                      </a:r>
                      <a:r>
                        <a:rPr lang="zh-CN" altLang="en-US" sz="2000"/>
                        <a:t>可行性分析报告</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总体项目计划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质量保证计划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需求工程计划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软件需求规格说明书</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系统设计计划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需求变更控制文档</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软件概要设计说明</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系统编码与实现计划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测试计划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工程部署计划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培训计划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系统维护计划</a:t>
                      </a:r>
                      <a:r>
                        <a:rPr lang="en-US" altLang="zh-CN" sz="2000"/>
                        <a:t>》</a:t>
                      </a:r>
                      <a:endParaRPr lang="en-US" altLang="zh-CN" sz="2000"/>
                    </a:p>
                  </a:txBody>
                  <a:tcPr marL="0" marR="0" marT="0" marB="1" vert="horz" anchor="t"/>
                </a:tc>
              </a:tr>
              <a:tr h="304800">
                <a:tc>
                  <a:txBody>
                    <a:bodyPr/>
                    <a:p>
                      <a:pPr indent="0">
                        <a:buNone/>
                      </a:pPr>
                      <a:r>
                        <a:rPr lang="en-US" altLang="zh-CN" sz="2000"/>
                        <a:t>《</a:t>
                      </a:r>
                      <a:r>
                        <a:rPr lang="zh-CN" altLang="en-US" sz="2000"/>
                        <a:t>项目总体报告</a:t>
                      </a:r>
                      <a:r>
                        <a:rPr lang="en-US" altLang="zh-CN" sz="2000"/>
                        <a:t>》</a:t>
                      </a:r>
                      <a:endParaRPr lang="en-US" altLang="zh-CN" sz="2000"/>
                    </a:p>
                  </a:txBody>
                  <a:tcPr marL="0" marR="0" marT="0" marB="1" vert="horz" anchor="t"/>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61022181333"/>
  <p:tag name="MH_LIBRARY" val="GRAPHIC"/>
  <p:tag name="MH_TYPE" val="SubTitle"/>
  <p:tag name="MH_ORDER" val="4"/>
</p:tagLst>
</file>

<file path=ppt/tags/tag10.xml><?xml version="1.0" encoding="utf-8"?>
<p:tagLst xmlns:p="http://schemas.openxmlformats.org/presentationml/2006/main">
  <p:tag name="MH" val="20161022181333"/>
  <p:tag name="MH_LIBRARY" val="GRAPHIC"/>
  <p:tag name="MH_TYPE" val="Title"/>
  <p:tag name="MH_ORDER" val="1"/>
</p:tagLst>
</file>

<file path=ppt/tags/tag11.xml><?xml version="1.0" encoding="utf-8"?>
<p:tagLst xmlns:p="http://schemas.openxmlformats.org/presentationml/2006/main">
  <p:tag name="MH" val="20161022181333"/>
  <p:tag name="MH_LIBRARY" val="GRAPHIC"/>
  <p:tag name="MH_TYPE" val="SubTitle"/>
  <p:tag name="MH_ORDER" val="1"/>
</p:tagLst>
</file>

<file path=ppt/tags/tag12.xml><?xml version="1.0" encoding="utf-8"?>
<p:tagLst xmlns:p="http://schemas.openxmlformats.org/presentationml/2006/main">
  <p:tag name="MH" val="20161022181333"/>
  <p:tag name="MH_LIBRARY" val="GRAPHIC"/>
  <p:tag name="MH_TYPE" val="SubTitle"/>
  <p:tag name="MH_ORDER" val="4"/>
</p:tagLst>
</file>

<file path=ppt/tags/tag13.xml><?xml version="1.0" encoding="utf-8"?>
<p:tagLst xmlns:p="http://schemas.openxmlformats.org/presentationml/2006/main">
  <p:tag name="MH_TYPE" val="#NeiR#"/>
  <p:tag name="MH_NUMBER" val="4"/>
  <p:tag name="MH_CATEGORY" val="#YinZJG#"/>
  <p:tag name="MH_LAYOUT" val="TitleSubTitle"/>
  <p:tag name="MH" val="20161022181333"/>
  <p:tag name="MH_LIBRARY" val="GRAPHIC"/>
</p:tagLst>
</file>

<file path=ppt/tags/tag14.xml><?xml version="1.0" encoding="utf-8"?>
<p:tagLst xmlns:p="http://schemas.openxmlformats.org/presentationml/2006/main">
  <p:tag name="MH" val="20161022181333"/>
  <p:tag name="MH_LIBRARY" val="GRAPHIC"/>
  <p:tag name="MH_TYPE" val="SubTitle"/>
  <p:tag name="MH_ORDER" val="4"/>
</p:tagLst>
</file>

<file path=ppt/tags/tag15.xml><?xml version="1.0" encoding="utf-8"?>
<p:tagLst xmlns:p="http://schemas.openxmlformats.org/presentationml/2006/main">
  <p:tag name="MH" val="20161022181333"/>
  <p:tag name="MH_LIBRARY" val="GRAPHIC"/>
  <p:tag name="MH_TYPE" val="Other"/>
  <p:tag name="MH_ORDER" val="1"/>
</p:tagLst>
</file>

<file path=ppt/tags/tag16.xml><?xml version="1.0" encoding="utf-8"?>
<p:tagLst xmlns:p="http://schemas.openxmlformats.org/presentationml/2006/main">
  <p:tag name="MH" val="20161022181333"/>
  <p:tag name="MH_LIBRARY" val="GRAPHIC"/>
  <p:tag name="MH_TYPE" val="Other"/>
  <p:tag name="MH_ORDER" val="2"/>
</p:tagLst>
</file>

<file path=ppt/tags/tag17.xml><?xml version="1.0" encoding="utf-8"?>
<p:tagLst xmlns:p="http://schemas.openxmlformats.org/presentationml/2006/main">
  <p:tag name="MH" val="20161022181333"/>
  <p:tag name="MH_LIBRARY" val="GRAPHIC"/>
  <p:tag name="MH_TYPE" val="Other"/>
  <p:tag name="MH_ORDER" val="3"/>
</p:tagLst>
</file>

<file path=ppt/tags/tag18.xml><?xml version="1.0" encoding="utf-8"?>
<p:tagLst xmlns:p="http://schemas.openxmlformats.org/presentationml/2006/main">
  <p:tag name="MH" val="20161022181333"/>
  <p:tag name="MH_LIBRARY" val="GRAPHIC"/>
  <p:tag name="MH_TYPE" val="Other"/>
  <p:tag name="MH_ORDER" val="4"/>
</p:tagLst>
</file>

<file path=ppt/tags/tag19.xml><?xml version="1.0" encoding="utf-8"?>
<p:tagLst xmlns:p="http://schemas.openxmlformats.org/presentationml/2006/main">
  <p:tag name="MH" val="20161022181333"/>
  <p:tag name="MH_LIBRARY" val="GRAPHIC"/>
  <p:tag name="MH_TYPE" val="SubTitle"/>
  <p:tag name="MH_ORDER" val="1"/>
</p:tagLst>
</file>

<file path=ppt/tags/tag2.xml><?xml version="1.0" encoding="utf-8"?>
<p:tagLst xmlns:p="http://schemas.openxmlformats.org/presentationml/2006/main">
  <p:tag name="MH" val="20161022181333"/>
  <p:tag name="MH_LIBRARY" val="GRAPHIC"/>
  <p:tag name="MH_TYPE" val="Other"/>
  <p:tag name="MH_ORDER" val="1"/>
</p:tagLst>
</file>

<file path=ppt/tags/tag20.xml><?xml version="1.0" encoding="utf-8"?>
<p:tagLst xmlns:p="http://schemas.openxmlformats.org/presentationml/2006/main">
  <p:tag name="MH" val="20161022181333"/>
  <p:tag name="MH_LIBRARY" val="GRAPHIC"/>
  <p:tag name="MH_TYPE" val="SubTitle"/>
  <p:tag name="MH_ORDER" val="2"/>
</p:tagLst>
</file>

<file path=ppt/tags/tag21.xml><?xml version="1.0" encoding="utf-8"?>
<p:tagLst xmlns:p="http://schemas.openxmlformats.org/presentationml/2006/main">
  <p:tag name="MH" val="20161022181333"/>
  <p:tag name="MH_LIBRARY" val="GRAPHIC"/>
  <p:tag name="MH_TYPE" val="SubTitle"/>
  <p:tag name="MH_ORDER" val="3"/>
</p:tagLst>
</file>

<file path=ppt/tags/tag22.xml><?xml version="1.0" encoding="utf-8"?>
<p:tagLst xmlns:p="http://schemas.openxmlformats.org/presentationml/2006/main">
  <p:tag name="MH" val="20161022181333"/>
  <p:tag name="MH_LIBRARY" val="GRAPHIC"/>
  <p:tag name="MH_TYPE" val="Other"/>
  <p:tag name="MH_ORDER" val="5"/>
</p:tagLst>
</file>

<file path=ppt/tags/tag23.xml><?xml version="1.0" encoding="utf-8"?>
<p:tagLst xmlns:p="http://schemas.openxmlformats.org/presentationml/2006/main">
  <p:tag name="MH" val="20161022181333"/>
  <p:tag name="MH_LIBRARY" val="GRAPHIC"/>
  <p:tag name="MH_TYPE" val="Title"/>
  <p:tag name="MH_ORDER" val="1"/>
</p:tagLst>
</file>

<file path=ppt/tags/tag24.xml><?xml version="1.0" encoding="utf-8"?>
<p:tagLst xmlns:p="http://schemas.openxmlformats.org/presentationml/2006/main">
  <p:tag name="MH_TYPE" val="#NeiR#"/>
  <p:tag name="MH_NUMBER" val="4"/>
  <p:tag name="MH_CATEGORY" val="#YinZJG#"/>
  <p:tag name="MH_LAYOUT" val="TitleSubTitle"/>
  <p:tag name="MH" val="20161022181333"/>
  <p:tag name="MH_LIBRARY" val="GRAPHIC"/>
</p:tagLst>
</file>

<file path=ppt/tags/tag3.xml><?xml version="1.0" encoding="utf-8"?>
<p:tagLst xmlns:p="http://schemas.openxmlformats.org/presentationml/2006/main">
  <p:tag name="MH" val="20161022181333"/>
  <p:tag name="MH_LIBRARY" val="GRAPHIC"/>
  <p:tag name="MH_TYPE" val="Other"/>
  <p:tag name="MH_ORDER" val="2"/>
</p:tagLst>
</file>

<file path=ppt/tags/tag4.xml><?xml version="1.0" encoding="utf-8"?>
<p:tagLst xmlns:p="http://schemas.openxmlformats.org/presentationml/2006/main">
  <p:tag name="MH" val="20161022181333"/>
  <p:tag name="MH_LIBRARY" val="GRAPHIC"/>
  <p:tag name="MH_TYPE" val="Other"/>
  <p:tag name="MH_ORDER" val="3"/>
</p:tagLst>
</file>

<file path=ppt/tags/tag5.xml><?xml version="1.0" encoding="utf-8"?>
<p:tagLst xmlns:p="http://schemas.openxmlformats.org/presentationml/2006/main">
  <p:tag name="MH" val="20161022181333"/>
  <p:tag name="MH_LIBRARY" val="GRAPHIC"/>
  <p:tag name="MH_TYPE" val="Other"/>
  <p:tag name="MH_ORDER" val="4"/>
</p:tagLst>
</file>

<file path=ppt/tags/tag6.xml><?xml version="1.0" encoding="utf-8"?>
<p:tagLst xmlns:p="http://schemas.openxmlformats.org/presentationml/2006/main">
  <p:tag name="MH" val="20161022181333"/>
  <p:tag name="MH_LIBRARY" val="GRAPHIC"/>
  <p:tag name="MH_TYPE" val="SubTitle"/>
  <p:tag name="MH_ORDER" val="1"/>
</p:tagLst>
</file>

<file path=ppt/tags/tag7.xml><?xml version="1.0" encoding="utf-8"?>
<p:tagLst xmlns:p="http://schemas.openxmlformats.org/presentationml/2006/main">
  <p:tag name="MH" val="20161022181333"/>
  <p:tag name="MH_LIBRARY" val="GRAPHIC"/>
  <p:tag name="MH_TYPE" val="SubTitle"/>
  <p:tag name="MH_ORDER" val="2"/>
</p:tagLst>
</file>

<file path=ppt/tags/tag8.xml><?xml version="1.0" encoding="utf-8"?>
<p:tagLst xmlns:p="http://schemas.openxmlformats.org/presentationml/2006/main">
  <p:tag name="MH" val="20161022181333"/>
  <p:tag name="MH_LIBRARY" val="GRAPHIC"/>
  <p:tag name="MH_TYPE" val="SubTitle"/>
  <p:tag name="MH_ORDER" val="3"/>
</p:tagLst>
</file>

<file path=ppt/tags/tag9.xml><?xml version="1.0" encoding="utf-8"?>
<p:tagLst xmlns:p="http://schemas.openxmlformats.org/presentationml/2006/main">
  <p:tag name="MH" val="20161022181333"/>
  <p:tag name="MH_LIBRARY" val="GRAPHIC"/>
  <p:tag name="MH_TYPE" val="Other"/>
  <p:tag name="MH_ORDER" val="5"/>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6159</Words>
  <Application>WPS 演示</Application>
  <PresentationFormat>自定义</PresentationFormat>
  <Paragraphs>1035</Paragraphs>
  <Slides>45</Slides>
  <Notes>26</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65" baseType="lpstr">
      <vt:lpstr>Arial</vt:lpstr>
      <vt:lpstr>宋体</vt:lpstr>
      <vt:lpstr>Wingdings</vt:lpstr>
      <vt:lpstr>Calibri</vt:lpstr>
      <vt:lpstr>Lato Light</vt:lpstr>
      <vt:lpstr>微软雅黑</vt:lpstr>
      <vt:lpstr>Impact</vt:lpstr>
      <vt:lpstr>Microsoft JhengHei</vt:lpstr>
      <vt:lpstr>PMingLiU</vt:lpstr>
      <vt:lpstr>Open Sans</vt:lpstr>
      <vt:lpstr>Wingdings</vt:lpstr>
      <vt:lpstr>Arial Unicode MS</vt:lpstr>
      <vt:lpstr>Calibri Light</vt:lpstr>
      <vt:lpstr>Times New Roman</vt:lpstr>
      <vt:lpstr>Source Sans Pro ExtraLight</vt:lpstr>
      <vt:lpstr>Arial</vt:lpstr>
      <vt:lpstr>Segoe Print</vt:lpstr>
      <vt:lpstr>Office Theme</vt:lpstr>
      <vt:lpstr>Visio.Drawing.11</vt:lpstr>
      <vt:lpstr>MSProject.Project.9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佩强</cp:lastModifiedBy>
  <cp:revision>5</cp:revision>
  <dcterms:created xsi:type="dcterms:W3CDTF">2017-01-21T14:54:00Z</dcterms:created>
  <dcterms:modified xsi:type="dcterms:W3CDTF">2017-10-31T05:00:27Z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